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343" r:id="rId5"/>
    <p:sldId id="581" r:id="rId6"/>
    <p:sldId id="591" r:id="rId7"/>
    <p:sldId id="593" r:id="rId8"/>
    <p:sldId id="594" r:id="rId9"/>
    <p:sldId id="592" r:id="rId10"/>
    <p:sldId id="624" r:id="rId11"/>
    <p:sldId id="625" r:id="rId12"/>
    <p:sldId id="626" r:id="rId13"/>
    <p:sldId id="627" r:id="rId14"/>
    <p:sldId id="628" r:id="rId15"/>
    <p:sldId id="629" r:id="rId16"/>
    <p:sldId id="630" r:id="rId17"/>
    <p:sldId id="631" r:id="rId18"/>
    <p:sldId id="632" r:id="rId19"/>
    <p:sldId id="633" r:id="rId20"/>
    <p:sldId id="634" r:id="rId21"/>
    <p:sldId id="635" r:id="rId22"/>
    <p:sldId id="637" r:id="rId23"/>
    <p:sldId id="638" r:id="rId24"/>
    <p:sldId id="651" r:id="rId25"/>
    <p:sldId id="645" r:id="rId26"/>
    <p:sldId id="644" r:id="rId27"/>
    <p:sldId id="648" r:id="rId28"/>
    <p:sldId id="649" r:id="rId29"/>
    <p:sldId id="647" r:id="rId30"/>
    <p:sldId id="646" r:id="rId31"/>
    <p:sldId id="640" r:id="rId32"/>
    <p:sldId id="639" r:id="rId33"/>
    <p:sldId id="641" r:id="rId34"/>
    <p:sldId id="643" r:id="rId35"/>
    <p:sldId id="642" r:id="rId36"/>
    <p:sldId id="650" r:id="rId37"/>
    <p:sldId id="652" r:id="rId38"/>
    <p:sldId id="653" r:id="rId39"/>
    <p:sldId id="654" r:id="rId40"/>
    <p:sldId id="657" r:id="rId41"/>
    <p:sldId id="656" r:id="rId42"/>
    <p:sldId id="678" r:id="rId43"/>
    <p:sldId id="679" r:id="rId44"/>
    <p:sldId id="658" r:id="rId45"/>
    <p:sldId id="659" r:id="rId46"/>
    <p:sldId id="660" r:id="rId47"/>
    <p:sldId id="661" r:id="rId48"/>
    <p:sldId id="662" r:id="rId49"/>
    <p:sldId id="663" r:id="rId50"/>
    <p:sldId id="680" r:id="rId51"/>
    <p:sldId id="664" r:id="rId52"/>
    <p:sldId id="665" r:id="rId53"/>
    <p:sldId id="666" r:id="rId54"/>
    <p:sldId id="667" r:id="rId55"/>
    <p:sldId id="668" r:id="rId56"/>
    <p:sldId id="669" r:id="rId57"/>
    <p:sldId id="670" r:id="rId58"/>
    <p:sldId id="672" r:id="rId59"/>
    <p:sldId id="673" r:id="rId60"/>
    <p:sldId id="671" r:id="rId61"/>
    <p:sldId id="674" r:id="rId62"/>
    <p:sldId id="675" r:id="rId63"/>
    <p:sldId id="677" r:id="rId64"/>
    <p:sldId id="676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/>
    <p:restoredTop sz="95646" autoAdjust="0"/>
  </p:normalViewPr>
  <p:slideViewPr>
    <p:cSldViewPr>
      <p:cViewPr varScale="1">
        <p:scale>
          <a:sx n="118" d="100"/>
          <a:sy n="118" d="100"/>
        </p:scale>
        <p:origin x="22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40"/>
    </p:cViewPr>
  </p:sorterViewPr>
  <p:notesViewPr>
    <p:cSldViewPr>
      <p:cViewPr varScale="1">
        <p:scale>
          <a:sx n="62" d="100"/>
          <a:sy n="62" d="100"/>
        </p:scale>
        <p:origin x="2371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CFBC21-B782-FF4E-AF71-608ED8FDA0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0E4D3-5998-D040-B16A-5FDE949703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70A3C-09B3-7E47-9A7B-DEF0D9F1992C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A4856-EC05-DF4B-AA46-7DCCE2817C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60A16-FB56-0642-A64B-D7F72142CC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FEC04-2338-6A4C-AEC3-DC188A6BA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5750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9D575-4354-B542-AF52-EE8EF523EC11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Copyright 2018, J Stanton and J Saltz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5F873-1832-3F4A-A646-2DB4BE2E7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955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5F873-1832-3F4A-A646-2DB4BE2E72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5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5F873-1832-3F4A-A646-2DB4BE2E72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5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5F873-1832-3F4A-A646-2DB4BE2E72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7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5F873-1832-3F4A-A646-2DB4BE2E72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4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2018, J Stanton and J Saltz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55F873-1832-3F4A-A646-2DB4BE2E72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3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32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5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99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3409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6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9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9/28/22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3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3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9/28/22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4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373BD3-EFD7-438B-913D-53ADD090ED8A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838931-6F3A-4A4A-B2CF-D64C5D18F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6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0" y="-2199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4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aniel-acuna/applied_deep_learning/blob/master/Transformers/sentiment_analysis_with_BERT.ipynb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daniel-acuna/applied_deep_learning/blob/master/Transformers/GPT_2_text_generation.ipynb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8226" y="1429710"/>
            <a:ext cx="7772400" cy="3675690"/>
          </a:xfr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Transformers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Unit 10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Daniel Acuna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acuna.io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9F18FE-FC5B-AE49-BD23-709F5ACA8EB9}"/>
              </a:ext>
            </a:extLst>
          </p:cNvPr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53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F024-9689-5C41-91EC-E6246E8A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 in the book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072E62-7331-4446-8C5A-E1A48A606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02517"/>
            <a:ext cx="8229600" cy="292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7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5E69-B8CC-8841-BDE3-53788BC5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Transformers: 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4747-4747-1E45-B5D7-954AF333E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E.g., RNNs for translation are slow because we need to way for each word to be encoded/decoded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Hard to parallelize, takes time to train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04F74A-6E8C-0144-AEF7-224E0F0E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85" y="2832781"/>
            <a:ext cx="7246430" cy="23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CE13-DEF7-8846-8516-7035E852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52E3-4643-1A47-A088-8C9C4505D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>
            <a:normAutofit fontScale="92500"/>
          </a:bodyPr>
          <a:lstStyle/>
          <a:p>
            <a:r>
              <a:rPr lang="en-US"/>
              <a:t>Completely rely on attention rather recurrence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5610F-05C5-1A43-B1C6-5436FD7D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79"/>
          <a:stretch/>
        </p:blipFill>
        <p:spPr>
          <a:xfrm>
            <a:off x="996950" y="2590799"/>
            <a:ext cx="7150100" cy="4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6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A1EE-675D-5E45-8BB8-BB3C31F8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Skip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922B-6959-8144-A4F5-8E79E6AFE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r>
              <a:rPr lang="en-US"/>
              <a:t>Skip connections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B6ECF-A3A4-F541-8B7C-71A9D2E3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219799"/>
            <a:ext cx="6858000" cy="1487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D8474-E3BD-9342-B442-1989C1A238BA}"/>
              </a:ext>
            </a:extLst>
          </p:cNvPr>
          <p:cNvSpPr txBox="1"/>
          <p:nvPr/>
        </p:nvSpPr>
        <p:spPr>
          <a:xfrm>
            <a:off x="1880640" y="4995260"/>
            <a:ext cx="5687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is also called a residual connection because effectively</a:t>
            </a:r>
          </a:p>
          <a:p>
            <a:pPr algn="ctr"/>
            <a:r>
              <a:rPr lang="en-US"/>
              <a:t>f(x) – x = r(x) =&gt; f(x) = x + r(x)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01930-5B6B-5540-AC31-FD688236CEE1}"/>
              </a:ext>
            </a:extLst>
          </p:cNvPr>
          <p:cNvSpPr txBox="1"/>
          <p:nvPr/>
        </p:nvSpPr>
        <p:spPr>
          <a:xfrm>
            <a:off x="687238" y="5931432"/>
            <a:ext cx="799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can create deeper neural networks because the gradient doesn't degrade so fast</a:t>
            </a:r>
          </a:p>
        </p:txBody>
      </p:sp>
    </p:spTree>
    <p:extLst>
      <p:ext uri="{BB962C8B-B14F-4D97-AF65-F5344CB8AC3E}">
        <p14:creationId xmlns:p14="http://schemas.microsoft.com/office/powerpoint/2010/main" val="1865039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F051-B4E3-564A-9DA3-98C6DEB6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Normal-add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CBD54-7117-5941-9E53-3A4D07446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It is a form of regularization where values are kept as close to Normal as posible (mean 0 and standard dev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12FE8-320F-7741-A794-41F5B798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36755"/>
            <a:ext cx="7620000" cy="207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2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078C-682B-0141-A037-5E003DC1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6AA35-FB20-894C-B7D0-B02846C08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By getting rid of RNN, we lose track of the position of our input. How can we encode the location?</a:t>
            </a:r>
          </a:p>
          <a:p>
            <a:r>
              <a:rPr lang="en-US"/>
              <a:t>The answer is to insert the position in each input as additioanl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01872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26F5-11E6-5249-82CA-01B16F67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Positional encoding 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D73E8D-7F5D-6A42-90BC-6B9D8A867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371" y="1600200"/>
            <a:ext cx="651125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33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69E0-804A-6B42-BA2B-F03C451D1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Positional encoding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5FA0F-5F82-BD43-A3AD-891712F6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800"/>
          </a:xfrm>
        </p:spPr>
        <p:txBody>
          <a:bodyPr/>
          <a:lstStyle/>
          <a:p>
            <a:r>
              <a:rPr lang="en-US"/>
              <a:t>Even if we change the embedding itself, transformers can still learn to tell the position</a:t>
            </a:r>
          </a:p>
          <a:p>
            <a:r>
              <a:rPr lang="en-US"/>
              <a:t>We usually use functions that change a few bits of the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87BAD5-7EC6-8348-AE19-A62E40BCC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27" r="14892" b="78113"/>
          <a:stretch/>
        </p:blipFill>
        <p:spPr>
          <a:xfrm>
            <a:off x="2055548" y="4269401"/>
            <a:ext cx="5032904" cy="15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3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1888-53C2-D94B-8474-64AC002D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Positional encoding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5836-A2A2-D247-A21A-6BEA87217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19200"/>
          </a:xfrm>
        </p:spPr>
        <p:txBody>
          <a:bodyPr/>
          <a:lstStyle/>
          <a:p>
            <a:r>
              <a:rPr lang="en-US"/>
              <a:t>But how we make sure that the embedding doesn't get lost? We use skip connections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205F5-1F99-4B4A-B384-C2EE339E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583214"/>
            <a:ext cx="6705600" cy="192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2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7D13-626F-2740-A0EC-CDFF5D7B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20196-89F0-1A43-891D-DE773217A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38400"/>
            <a:ext cx="5622252" cy="2919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E514D-2991-2D4F-8ADF-522AC0C2C7E5}"/>
              </a:ext>
            </a:extLst>
          </p:cNvPr>
          <p:cNvSpPr txBox="1"/>
          <p:nvPr/>
        </p:nvSpPr>
        <p:spPr>
          <a:xfrm>
            <a:off x="5943601" y="1428225"/>
            <a:ext cx="2819400" cy="395151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/>
              <a:t>- Blocks </a:t>
            </a:r>
            <a:r>
              <a:rPr lang="en-US" sz="2400" i="1"/>
              <a:t>E</a:t>
            </a:r>
            <a:r>
              <a:rPr lang="en-US" sz="2400"/>
              <a:t> and </a:t>
            </a:r>
            <a:r>
              <a:rPr lang="en-US" sz="2400" i="1"/>
              <a:t>D </a:t>
            </a:r>
            <a:r>
              <a:rPr lang="en-US" sz="2400"/>
              <a:t>are repeated sequences of layers, or blocks, built around attention layers</a:t>
            </a:r>
          </a:p>
          <a:p>
            <a:r>
              <a:rPr lang="en-US" sz="2400"/>
              <a:t>- Encoder accepts a sentence, and decoder accepts information from the encoder</a:t>
            </a:r>
          </a:p>
        </p:txBody>
      </p:sp>
    </p:spTree>
    <p:extLst>
      <p:ext uri="{BB962C8B-B14F-4D97-AF65-F5344CB8AC3E}">
        <p14:creationId xmlns:p14="http://schemas.microsoft.com/office/powerpoint/2010/main" val="6465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1088-3EF6-A64B-922D-9297EBD2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of attention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EE9E20-0863-FD42-A8F6-9D345B48B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785" y="1376213"/>
            <a:ext cx="7246430" cy="2392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EC642B-2E7A-5E48-A94E-A54746322ACE}"/>
              </a:ext>
            </a:extLst>
          </p:cNvPr>
          <p:cNvSpPr txBox="1"/>
          <p:nvPr/>
        </p:nvSpPr>
        <p:spPr>
          <a:xfrm>
            <a:off x="1436914" y="4343400"/>
            <a:ext cx="6868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problem with this is that information that happened far in the past gets harder to be encoded in the state space</a:t>
            </a:r>
          </a:p>
        </p:txBody>
      </p:sp>
    </p:spTree>
    <p:extLst>
      <p:ext uri="{BB962C8B-B14F-4D97-AF65-F5344CB8AC3E}">
        <p14:creationId xmlns:p14="http://schemas.microsoft.com/office/powerpoint/2010/main" val="1690969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7D13-626F-2740-A0EC-CDFF5D7B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20196-89F0-1A43-891D-DE773217A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38400"/>
            <a:ext cx="5622252" cy="2919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E514D-2991-2D4F-8ADF-522AC0C2C7E5}"/>
              </a:ext>
            </a:extLst>
          </p:cNvPr>
          <p:cNvSpPr txBox="1"/>
          <p:nvPr/>
        </p:nvSpPr>
        <p:spPr>
          <a:xfrm>
            <a:off x="5943601" y="1428224"/>
            <a:ext cx="2819400" cy="4591575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r>
              <a:rPr lang="en-US" sz="2400"/>
              <a:t>- Encoder and decoder begin with word embedding followed by position embeddings</a:t>
            </a:r>
          </a:p>
          <a:p>
            <a:r>
              <a:rPr lang="en-US" sz="2400"/>
              <a:t>- The decoded is autoregressive: it appends each output words to a growing list of outputs (box at bottom of figure)</a:t>
            </a:r>
          </a:p>
          <a:p>
            <a:r>
              <a:rPr lang="en-US" sz="2400"/>
              <a:t>- List becomes decoder input for next word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88276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E714-2DB4-4940-A899-5D72066D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Positional encoding from paper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9C250E-D65A-F245-AEBC-B493886C75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28" y="1600200"/>
            <a:ext cx="759314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264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FAB1-094C-E947-A0E9-144EC034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1x1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C030-5C8F-EE47-B7A2-6197D48EB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/>
              <a:t>Transformers or other language models use 1x1 convolutions to reduce the dimension of the data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8AFA311-9CAB-C647-B4B6-43B237EF4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07" b="14407"/>
          <a:stretch/>
        </p:blipFill>
        <p:spPr>
          <a:xfrm>
            <a:off x="304367" y="3611528"/>
            <a:ext cx="2637402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91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FAB1-094C-E947-A0E9-144EC034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1x1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C030-5C8F-EE47-B7A2-6197D48EB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/>
              <a:t>Transformers or other language models use 1x1 convolutions to reduce the dimension of the data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8AFA311-9CAB-C647-B4B6-43B237EF4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07" b="14407"/>
          <a:stretch/>
        </p:blipFill>
        <p:spPr>
          <a:xfrm>
            <a:off x="304367" y="3611528"/>
            <a:ext cx="2637402" cy="2895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013147-418C-564C-AECB-A175C1E36A07}"/>
              </a:ext>
            </a:extLst>
          </p:cNvPr>
          <p:cNvSpPr txBox="1"/>
          <p:nvPr/>
        </p:nvSpPr>
        <p:spPr>
          <a:xfrm>
            <a:off x="3179673" y="4538669"/>
            <a:ext cx="139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”Volume”</a:t>
            </a:r>
          </a:p>
          <a:p>
            <a:r>
              <a:rPr lang="en-US" b="1" u="sng"/>
              <a:t>Size?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5A957-3EAF-0845-B12B-59F8D7E6CD8F}"/>
              </a:ext>
            </a:extLst>
          </p:cNvPr>
          <p:cNvSpPr txBox="1"/>
          <p:nvPr/>
        </p:nvSpPr>
        <p:spPr>
          <a:xfrm>
            <a:off x="3055049" y="5603675"/>
            <a:ext cx="15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L: input length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A1A2D-212A-6F4D-A46A-CB5E89C87FB6}"/>
              </a:ext>
            </a:extLst>
          </p:cNvPr>
          <p:cNvSpPr txBox="1"/>
          <p:nvPr/>
        </p:nvSpPr>
        <p:spPr>
          <a:xfrm>
            <a:off x="3055049" y="5880674"/>
            <a:ext cx="299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H: Number of attention heads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3C5B0-CAC0-1345-9B83-9A0695E799EE}"/>
              </a:ext>
            </a:extLst>
          </p:cNvPr>
          <p:cNvSpPr txBox="1"/>
          <p:nvPr/>
        </p:nvSpPr>
        <p:spPr>
          <a:xfrm>
            <a:off x="3055049" y="6157673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E: Embedding size</a:t>
            </a:r>
          </a:p>
        </p:txBody>
      </p:sp>
    </p:spTree>
    <p:extLst>
      <p:ext uri="{BB962C8B-B14F-4D97-AF65-F5344CB8AC3E}">
        <p14:creationId xmlns:p14="http://schemas.microsoft.com/office/powerpoint/2010/main" val="1330604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FAB1-094C-E947-A0E9-144EC034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1x1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C030-5C8F-EE47-B7A2-6197D48EB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/>
              <a:t>Transformers or other language models use 1x1 convolutions to reduce the dimension of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6D0DE-7D66-064F-BF71-CA77FCCF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808" y="3914566"/>
            <a:ext cx="2156241" cy="17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7B33E0-AE82-C54E-8092-F99084B596AE}"/>
              </a:ext>
            </a:extLst>
          </p:cNvPr>
          <p:cNvSpPr txBox="1"/>
          <p:nvPr/>
        </p:nvSpPr>
        <p:spPr>
          <a:xfrm>
            <a:off x="4980750" y="4146369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K </a:t>
            </a:r>
            <a:r>
              <a:rPr lang="en-US"/>
              <a:t>filters of 1x1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FD2CB-8DA1-1F43-A606-6BC2ED2CCD86}"/>
              </a:ext>
            </a:extLst>
          </p:cNvPr>
          <p:cNvSpPr txBox="1"/>
          <p:nvPr/>
        </p:nvSpPr>
        <p:spPr>
          <a:xfrm>
            <a:off x="6858000" y="4214533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dimensions?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8AFA311-9CAB-C647-B4B6-43B237EF4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07" b="14407"/>
          <a:stretch/>
        </p:blipFill>
        <p:spPr>
          <a:xfrm>
            <a:off x="304367" y="3611528"/>
            <a:ext cx="2637402" cy="2895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013147-418C-564C-AECB-A175C1E36A07}"/>
              </a:ext>
            </a:extLst>
          </p:cNvPr>
          <p:cNvSpPr txBox="1"/>
          <p:nvPr/>
        </p:nvSpPr>
        <p:spPr>
          <a:xfrm>
            <a:off x="3179673" y="4538669"/>
            <a:ext cx="139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”Volume”</a:t>
            </a:r>
          </a:p>
          <a:p>
            <a:r>
              <a:rPr lang="en-US"/>
              <a:t>(L*H)*(E)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5A957-3EAF-0845-B12B-59F8D7E6CD8F}"/>
              </a:ext>
            </a:extLst>
          </p:cNvPr>
          <p:cNvSpPr txBox="1"/>
          <p:nvPr/>
        </p:nvSpPr>
        <p:spPr>
          <a:xfrm>
            <a:off x="3055049" y="5603675"/>
            <a:ext cx="15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L: input length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A1A2D-212A-6F4D-A46A-CB5E89C87FB6}"/>
              </a:ext>
            </a:extLst>
          </p:cNvPr>
          <p:cNvSpPr txBox="1"/>
          <p:nvPr/>
        </p:nvSpPr>
        <p:spPr>
          <a:xfrm>
            <a:off x="3055049" y="5880674"/>
            <a:ext cx="299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H: Number of attention heads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3C5B0-CAC0-1345-9B83-9A0695E799EE}"/>
              </a:ext>
            </a:extLst>
          </p:cNvPr>
          <p:cNvSpPr txBox="1"/>
          <p:nvPr/>
        </p:nvSpPr>
        <p:spPr>
          <a:xfrm>
            <a:off x="3055049" y="6157673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E: Embedding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3ED2F3-F7FD-794C-8DCC-32A38E42E8BB}"/>
              </a:ext>
            </a:extLst>
          </p:cNvPr>
          <p:cNvSpPr txBox="1"/>
          <p:nvPr/>
        </p:nvSpPr>
        <p:spPr>
          <a:xfrm>
            <a:off x="5106147" y="3472934"/>
            <a:ext cx="121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Apply 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FD413-5158-8147-BE3E-C6C3C7F6B464}"/>
              </a:ext>
            </a:extLst>
          </p:cNvPr>
          <p:cNvSpPr txBox="1"/>
          <p:nvPr/>
        </p:nvSpPr>
        <p:spPr>
          <a:xfrm>
            <a:off x="4742271" y="5000334"/>
            <a:ext cx="2040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 through</a:t>
            </a:r>
            <a:br>
              <a:rPr lang="en-US"/>
            </a:br>
            <a:r>
              <a:rPr lang="en-US"/>
              <a:t>embedding “depth”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B6DAE9-D4BB-704E-83BB-20C8E379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930" y="4930634"/>
            <a:ext cx="1385998" cy="1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95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FAB1-094C-E947-A0E9-144EC034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1x1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C030-5C8F-EE47-B7A2-6197D48EB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/>
              <a:t>Transformers or other language models use 1x1 convolutions to reduce the dimension of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6D0DE-7D66-064F-BF71-CA77FCCF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808" y="3914566"/>
            <a:ext cx="2156241" cy="17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7B33E0-AE82-C54E-8092-F99084B596AE}"/>
              </a:ext>
            </a:extLst>
          </p:cNvPr>
          <p:cNvSpPr txBox="1"/>
          <p:nvPr/>
        </p:nvSpPr>
        <p:spPr>
          <a:xfrm>
            <a:off x="4980750" y="4146369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K </a:t>
            </a:r>
            <a:r>
              <a:rPr lang="en-US"/>
              <a:t>filters of 1x1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FD2CB-8DA1-1F43-A606-6BC2ED2CCD86}"/>
              </a:ext>
            </a:extLst>
          </p:cNvPr>
          <p:cNvSpPr txBox="1"/>
          <p:nvPr/>
        </p:nvSpPr>
        <p:spPr>
          <a:xfrm>
            <a:off x="6858000" y="4214533"/>
            <a:ext cx="1981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dimensions</a:t>
            </a:r>
          </a:p>
          <a:p>
            <a:endParaRPr lang="en-US"/>
          </a:p>
          <a:p>
            <a:pPr algn="ctr"/>
            <a:r>
              <a:rPr lang="en-US"/>
              <a:t>(L*H)*K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8AFA311-9CAB-C647-B4B6-43B237EF4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07" b="14407"/>
          <a:stretch/>
        </p:blipFill>
        <p:spPr>
          <a:xfrm>
            <a:off x="304367" y="3611528"/>
            <a:ext cx="2637402" cy="2895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013147-418C-564C-AECB-A175C1E36A07}"/>
              </a:ext>
            </a:extLst>
          </p:cNvPr>
          <p:cNvSpPr txBox="1"/>
          <p:nvPr/>
        </p:nvSpPr>
        <p:spPr>
          <a:xfrm>
            <a:off x="3179673" y="4538669"/>
            <a:ext cx="139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”Volume”</a:t>
            </a:r>
          </a:p>
          <a:p>
            <a:r>
              <a:rPr lang="en-US"/>
              <a:t>(L*H)*(E)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5A957-3EAF-0845-B12B-59F8D7E6CD8F}"/>
              </a:ext>
            </a:extLst>
          </p:cNvPr>
          <p:cNvSpPr txBox="1"/>
          <p:nvPr/>
        </p:nvSpPr>
        <p:spPr>
          <a:xfrm>
            <a:off x="3055049" y="5603675"/>
            <a:ext cx="15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L: input length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A1A2D-212A-6F4D-A46A-CB5E89C87FB6}"/>
              </a:ext>
            </a:extLst>
          </p:cNvPr>
          <p:cNvSpPr txBox="1"/>
          <p:nvPr/>
        </p:nvSpPr>
        <p:spPr>
          <a:xfrm>
            <a:off x="3055049" y="5880674"/>
            <a:ext cx="299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H: Number of attention heads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3C5B0-CAC0-1345-9B83-9A0695E799EE}"/>
              </a:ext>
            </a:extLst>
          </p:cNvPr>
          <p:cNvSpPr txBox="1"/>
          <p:nvPr/>
        </p:nvSpPr>
        <p:spPr>
          <a:xfrm>
            <a:off x="3055049" y="6157673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E: Embedding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3ED2F3-F7FD-794C-8DCC-32A38E42E8BB}"/>
              </a:ext>
            </a:extLst>
          </p:cNvPr>
          <p:cNvSpPr txBox="1"/>
          <p:nvPr/>
        </p:nvSpPr>
        <p:spPr>
          <a:xfrm>
            <a:off x="5106147" y="3472934"/>
            <a:ext cx="121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Apply 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FD413-5158-8147-BE3E-C6C3C7F6B464}"/>
              </a:ext>
            </a:extLst>
          </p:cNvPr>
          <p:cNvSpPr txBox="1"/>
          <p:nvPr/>
        </p:nvSpPr>
        <p:spPr>
          <a:xfrm>
            <a:off x="4742271" y="5000334"/>
            <a:ext cx="2040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 through</a:t>
            </a:r>
            <a:br>
              <a:rPr lang="en-US"/>
            </a:br>
            <a:r>
              <a:rPr lang="en-US"/>
              <a:t>embedding “depth”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B6DAE9-D4BB-704E-83BB-20C8E379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930" y="4930634"/>
            <a:ext cx="1385998" cy="115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C2C6AB7-DB1E-1742-9119-C8D999EB36DA}"/>
              </a:ext>
            </a:extLst>
          </p:cNvPr>
          <p:cNvSpPr/>
          <p:nvPr/>
        </p:nvSpPr>
        <p:spPr>
          <a:xfrm>
            <a:off x="6818726" y="5323499"/>
            <a:ext cx="2066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when does this</a:t>
            </a:r>
            <a:br>
              <a:rPr lang="en-US"/>
            </a:br>
            <a:r>
              <a:rPr lang="en-US"/>
              <a:t>reduce dimensions?</a:t>
            </a:r>
          </a:p>
        </p:txBody>
      </p:sp>
    </p:spTree>
    <p:extLst>
      <p:ext uri="{BB962C8B-B14F-4D97-AF65-F5344CB8AC3E}">
        <p14:creationId xmlns:p14="http://schemas.microsoft.com/office/powerpoint/2010/main" val="270777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FAB1-094C-E947-A0E9-144EC034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1x1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C030-5C8F-EE47-B7A2-6197D48EB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/>
              <a:t>Transformers or other language models use 1x1 convolutions to reduce the dimension of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6D0DE-7D66-064F-BF71-CA77FCCF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808" y="3914566"/>
            <a:ext cx="2156241" cy="17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7B33E0-AE82-C54E-8092-F99084B596AE}"/>
              </a:ext>
            </a:extLst>
          </p:cNvPr>
          <p:cNvSpPr txBox="1"/>
          <p:nvPr/>
        </p:nvSpPr>
        <p:spPr>
          <a:xfrm>
            <a:off x="4980750" y="4146369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K </a:t>
            </a:r>
            <a:r>
              <a:rPr lang="en-US"/>
              <a:t>filters of 1x1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FD2CB-8DA1-1F43-A606-6BC2ED2CCD86}"/>
              </a:ext>
            </a:extLst>
          </p:cNvPr>
          <p:cNvSpPr txBox="1"/>
          <p:nvPr/>
        </p:nvSpPr>
        <p:spPr>
          <a:xfrm>
            <a:off x="6858000" y="4214533"/>
            <a:ext cx="1981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dimensions</a:t>
            </a:r>
          </a:p>
          <a:p>
            <a:endParaRPr lang="en-US"/>
          </a:p>
          <a:p>
            <a:pPr algn="ctr"/>
            <a:r>
              <a:rPr lang="en-US"/>
              <a:t>(L*H)*K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8AFA311-9CAB-C647-B4B6-43B237EF4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07" b="14407"/>
          <a:stretch/>
        </p:blipFill>
        <p:spPr>
          <a:xfrm>
            <a:off x="304367" y="3611528"/>
            <a:ext cx="2637402" cy="2895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013147-418C-564C-AECB-A175C1E36A07}"/>
              </a:ext>
            </a:extLst>
          </p:cNvPr>
          <p:cNvSpPr txBox="1"/>
          <p:nvPr/>
        </p:nvSpPr>
        <p:spPr>
          <a:xfrm>
            <a:off x="3179673" y="4538669"/>
            <a:ext cx="139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”Volume”</a:t>
            </a:r>
          </a:p>
          <a:p>
            <a:r>
              <a:rPr lang="en-US"/>
              <a:t>(L*H)*(E)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5A957-3EAF-0845-B12B-59F8D7E6CD8F}"/>
              </a:ext>
            </a:extLst>
          </p:cNvPr>
          <p:cNvSpPr txBox="1"/>
          <p:nvPr/>
        </p:nvSpPr>
        <p:spPr>
          <a:xfrm>
            <a:off x="3055049" y="5603675"/>
            <a:ext cx="15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L: input length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A1A2D-212A-6F4D-A46A-CB5E89C87FB6}"/>
              </a:ext>
            </a:extLst>
          </p:cNvPr>
          <p:cNvSpPr txBox="1"/>
          <p:nvPr/>
        </p:nvSpPr>
        <p:spPr>
          <a:xfrm>
            <a:off x="3055049" y="5880674"/>
            <a:ext cx="299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H: Number of attention heads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3C5B0-CAC0-1345-9B83-9A0695E799EE}"/>
              </a:ext>
            </a:extLst>
          </p:cNvPr>
          <p:cNvSpPr txBox="1"/>
          <p:nvPr/>
        </p:nvSpPr>
        <p:spPr>
          <a:xfrm>
            <a:off x="3055049" y="6157673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E: Embedding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3ED2F3-F7FD-794C-8DCC-32A38E42E8BB}"/>
              </a:ext>
            </a:extLst>
          </p:cNvPr>
          <p:cNvSpPr txBox="1"/>
          <p:nvPr/>
        </p:nvSpPr>
        <p:spPr>
          <a:xfrm>
            <a:off x="5106147" y="3472934"/>
            <a:ext cx="121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Apply 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FD413-5158-8147-BE3E-C6C3C7F6B464}"/>
              </a:ext>
            </a:extLst>
          </p:cNvPr>
          <p:cNvSpPr txBox="1"/>
          <p:nvPr/>
        </p:nvSpPr>
        <p:spPr>
          <a:xfrm>
            <a:off x="4742271" y="5000334"/>
            <a:ext cx="2040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 through</a:t>
            </a:r>
            <a:br>
              <a:rPr lang="en-US"/>
            </a:br>
            <a:r>
              <a:rPr lang="en-US"/>
              <a:t>embedding “depth”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B6DAE9-D4BB-704E-83BB-20C8E379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930" y="4930634"/>
            <a:ext cx="1385998" cy="115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C2C6AB7-DB1E-1742-9119-C8D999EB36DA}"/>
              </a:ext>
            </a:extLst>
          </p:cNvPr>
          <p:cNvSpPr/>
          <p:nvPr/>
        </p:nvSpPr>
        <p:spPr>
          <a:xfrm>
            <a:off x="6818726" y="5323499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(L*H)*(E) &gt; (L*H)*K </a:t>
            </a:r>
          </a:p>
        </p:txBody>
      </p:sp>
    </p:spTree>
    <p:extLst>
      <p:ext uri="{BB962C8B-B14F-4D97-AF65-F5344CB8AC3E}">
        <p14:creationId xmlns:p14="http://schemas.microsoft.com/office/powerpoint/2010/main" val="1599338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FAB1-094C-E947-A0E9-144EC034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1x1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C030-5C8F-EE47-B7A2-6197D48EB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/>
              <a:t>Transformers or other language models use 1x1 convolutions to reduce the dimension of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6D0DE-7D66-064F-BF71-CA77FCCF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808" y="3914566"/>
            <a:ext cx="2156241" cy="17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7B33E0-AE82-C54E-8092-F99084B596AE}"/>
              </a:ext>
            </a:extLst>
          </p:cNvPr>
          <p:cNvSpPr txBox="1"/>
          <p:nvPr/>
        </p:nvSpPr>
        <p:spPr>
          <a:xfrm>
            <a:off x="4980750" y="4146369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K </a:t>
            </a:r>
            <a:r>
              <a:rPr lang="en-US"/>
              <a:t>filters of 1x1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FD2CB-8DA1-1F43-A606-6BC2ED2CCD86}"/>
              </a:ext>
            </a:extLst>
          </p:cNvPr>
          <p:cNvSpPr txBox="1"/>
          <p:nvPr/>
        </p:nvSpPr>
        <p:spPr>
          <a:xfrm>
            <a:off x="6858000" y="4214533"/>
            <a:ext cx="1981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dimensions</a:t>
            </a:r>
          </a:p>
          <a:p>
            <a:endParaRPr lang="en-US"/>
          </a:p>
          <a:p>
            <a:pPr algn="ctr"/>
            <a:r>
              <a:rPr lang="en-US"/>
              <a:t>(L*H)*K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8AFA311-9CAB-C647-B4B6-43B237EF4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07" b="14407"/>
          <a:stretch/>
        </p:blipFill>
        <p:spPr>
          <a:xfrm>
            <a:off x="304367" y="3611528"/>
            <a:ext cx="2637402" cy="2895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013147-418C-564C-AECB-A175C1E36A07}"/>
              </a:ext>
            </a:extLst>
          </p:cNvPr>
          <p:cNvSpPr txBox="1"/>
          <p:nvPr/>
        </p:nvSpPr>
        <p:spPr>
          <a:xfrm>
            <a:off x="3179673" y="4538669"/>
            <a:ext cx="139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”Volume”</a:t>
            </a:r>
          </a:p>
          <a:p>
            <a:r>
              <a:rPr lang="en-US"/>
              <a:t>(L*H)*(E)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5A957-3EAF-0845-B12B-59F8D7E6CD8F}"/>
              </a:ext>
            </a:extLst>
          </p:cNvPr>
          <p:cNvSpPr txBox="1"/>
          <p:nvPr/>
        </p:nvSpPr>
        <p:spPr>
          <a:xfrm>
            <a:off x="3055049" y="5603675"/>
            <a:ext cx="15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L: input length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A1A2D-212A-6F4D-A46A-CB5E89C87FB6}"/>
              </a:ext>
            </a:extLst>
          </p:cNvPr>
          <p:cNvSpPr txBox="1"/>
          <p:nvPr/>
        </p:nvSpPr>
        <p:spPr>
          <a:xfrm>
            <a:off x="3055049" y="5880674"/>
            <a:ext cx="299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H: Number of attention heads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3C5B0-CAC0-1345-9B83-9A0695E799EE}"/>
              </a:ext>
            </a:extLst>
          </p:cNvPr>
          <p:cNvSpPr txBox="1"/>
          <p:nvPr/>
        </p:nvSpPr>
        <p:spPr>
          <a:xfrm>
            <a:off x="3055049" y="6157673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E: Embedding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3ED2F3-F7FD-794C-8DCC-32A38E42E8BB}"/>
              </a:ext>
            </a:extLst>
          </p:cNvPr>
          <p:cNvSpPr txBox="1"/>
          <p:nvPr/>
        </p:nvSpPr>
        <p:spPr>
          <a:xfrm>
            <a:off x="5106147" y="3472934"/>
            <a:ext cx="121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Apply filter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FD413-5158-8147-BE3E-C6C3C7F6B464}"/>
              </a:ext>
            </a:extLst>
          </p:cNvPr>
          <p:cNvSpPr txBox="1"/>
          <p:nvPr/>
        </p:nvSpPr>
        <p:spPr>
          <a:xfrm>
            <a:off x="4742271" y="5000334"/>
            <a:ext cx="2040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Pass through</a:t>
            </a:r>
            <a:br>
              <a:rPr lang="en-US"/>
            </a:br>
            <a:r>
              <a:rPr lang="en-US"/>
              <a:t>embedding “depth”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B6DAE9-D4BB-704E-83BB-20C8E379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930" y="4930634"/>
            <a:ext cx="1385998" cy="115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C2C6AB7-DB1E-1742-9119-C8D999EB36DA}"/>
              </a:ext>
            </a:extLst>
          </p:cNvPr>
          <p:cNvSpPr/>
          <p:nvPr/>
        </p:nvSpPr>
        <p:spPr>
          <a:xfrm>
            <a:off x="6818726" y="5323499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(L*H)*(E) &gt; (L*H)*K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0CB589-7C62-C149-9DFB-FDC7C1797B00}"/>
              </a:ext>
            </a:extLst>
          </p:cNvPr>
          <p:cNvSpPr/>
          <p:nvPr/>
        </p:nvSpPr>
        <p:spPr>
          <a:xfrm>
            <a:off x="7552900" y="5973007"/>
            <a:ext cx="5918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when</a:t>
            </a:r>
          </a:p>
          <a:p>
            <a:r>
              <a:rPr lang="en-US" sz="1400"/>
              <a:t>K &lt; E</a:t>
            </a:r>
          </a:p>
        </p:txBody>
      </p:sp>
    </p:spTree>
    <p:extLst>
      <p:ext uri="{BB962C8B-B14F-4D97-AF65-F5344CB8AC3E}">
        <p14:creationId xmlns:p14="http://schemas.microsoft.com/office/powerpoint/2010/main" val="3054418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B9C4-B6F8-0240-8372-14F9912F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Encoder block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48F077-2B84-9647-901C-BBB8B1C0C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06" y="2904231"/>
            <a:ext cx="4964394" cy="1998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A5374-E56B-F547-9DDA-977AB2844CEC}"/>
              </a:ext>
            </a:extLst>
          </p:cNvPr>
          <p:cNvSpPr txBox="1"/>
          <p:nvPr/>
        </p:nvSpPr>
        <p:spPr>
          <a:xfrm>
            <a:off x="5943601" y="1905000"/>
            <a:ext cx="2819400" cy="45915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/>
              <a:t>- First attention layer is self-attention</a:t>
            </a:r>
          </a:p>
          <a:p>
            <a:r>
              <a:rPr lang="en-US" sz="2400"/>
              <a:t>- Encoder begings with a layer of multi-head self-attention (8 heads)</a:t>
            </a:r>
          </a:p>
          <a:p>
            <a:r>
              <a:rPr lang="en-US" sz="2400"/>
              <a:t>- This layer goes through a norm-add skip connection to regularize-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6261F2-CEE7-A149-9717-25FE8F822196}"/>
              </a:ext>
            </a:extLst>
          </p:cNvPr>
          <p:cNvSpPr/>
          <p:nvPr/>
        </p:nvSpPr>
        <p:spPr>
          <a:xfrm>
            <a:off x="1219200" y="3048000"/>
            <a:ext cx="12954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1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B9C4-B6F8-0240-8372-14F9912F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Encoder block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48F077-2B84-9647-901C-BBB8B1C0C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06" y="2904231"/>
            <a:ext cx="4964394" cy="1998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A5374-E56B-F547-9DDA-977AB2844CEC}"/>
              </a:ext>
            </a:extLst>
          </p:cNvPr>
          <p:cNvSpPr txBox="1"/>
          <p:nvPr/>
        </p:nvSpPr>
        <p:spPr>
          <a:xfrm>
            <a:off x="5943601" y="1905000"/>
            <a:ext cx="2819400" cy="45915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/>
              <a:t>- The second two layers are called </a:t>
            </a:r>
            <a:r>
              <a:rPr lang="en-US" sz="2400" i="1"/>
              <a:t>pointwise feed-forward layers </a:t>
            </a:r>
            <a:r>
              <a:rPr lang="en-US" sz="2400"/>
              <a:t>(terrible name)</a:t>
            </a:r>
          </a:p>
          <a:p>
            <a:r>
              <a:rPr lang="en-US" sz="2400"/>
              <a:t>- We can think of them as 1x1 convolutions</a:t>
            </a:r>
          </a:p>
          <a:p>
            <a:r>
              <a:rPr lang="en-US" sz="2400"/>
              <a:t>- They are wrapped in a norm-add skip connection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1C3EB2-91E7-DF4A-82D3-91D3A9901A95}"/>
              </a:ext>
            </a:extLst>
          </p:cNvPr>
          <p:cNvSpPr/>
          <p:nvPr/>
        </p:nvSpPr>
        <p:spPr>
          <a:xfrm>
            <a:off x="2590800" y="3048000"/>
            <a:ext cx="23622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2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3BD59-D3A1-4545-A48E-D138F4082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2"/>
          <a:stretch/>
        </p:blipFill>
        <p:spPr>
          <a:xfrm>
            <a:off x="4939272" y="1278115"/>
            <a:ext cx="3767325" cy="5552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F405CF-BFD5-C44E-B458-AAC737C3370A}"/>
                  </a:ext>
                </a:extLst>
              </p:cNvPr>
              <p:cNvSpPr txBox="1"/>
              <p:nvPr/>
            </p:nvSpPr>
            <p:spPr>
              <a:xfrm>
                <a:off x="437403" y="1451358"/>
                <a:ext cx="3645408" cy="294417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r>
                  <a:rPr lang="en-US"/>
                  <a:t>Key ideas of attention: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/>
                  <a:t>Allow decoder to access all encoded input sequence </a:t>
                </a:r>
                <a:r>
                  <a:rPr lang="en-US" i="1"/>
                  <a:t>h</a:t>
                </a:r>
                <a:r>
                  <a:rPr lang="en-US" baseline="-25000"/>
                  <a:t>1</a:t>
                </a:r>
                <a:r>
                  <a:rPr lang="en-US"/>
                  <a:t>, </a:t>
                </a:r>
                <a:r>
                  <a:rPr lang="en-US" i="1"/>
                  <a:t>h</a:t>
                </a:r>
                <a:r>
                  <a:rPr lang="en-US" baseline="-25000"/>
                  <a:t>2</a:t>
                </a:r>
                <a:r>
                  <a:rPr lang="en-US"/>
                  <a:t>, …, </a:t>
                </a:r>
                <a:r>
                  <a:rPr lang="en-US" i="1"/>
                  <a:t>h</a:t>
                </a:r>
                <a:r>
                  <a:rPr lang="en-US" i="1" baseline="-25000"/>
                  <a:t>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/>
                  <a:t>These encoded input sequences will induce a set of </a:t>
                </a:r>
                <a:r>
                  <a:rPr lang="en-US" b="1"/>
                  <a:t>attention weights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over the input sequence to </a:t>
                </a:r>
                <a:r>
                  <a:rPr lang="en-US" b="1"/>
                  <a:t>prioritize positions</a:t>
                </a:r>
                <a:r>
                  <a:rPr lang="en-US"/>
                  <a:t> relevant to the output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F405CF-BFD5-C44E-B458-AAC737C33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03" y="1451358"/>
                <a:ext cx="3645408" cy="2944179"/>
              </a:xfrm>
              <a:prstGeom prst="rect">
                <a:avLst/>
              </a:prstGeom>
              <a:blipFill>
                <a:blip r:embed="rId3"/>
                <a:stretch>
                  <a:fillRect l="-1389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DF231A-0EBB-CE43-A1C2-1405CDA9F4EC}"/>
                  </a:ext>
                </a:extLst>
              </p:cNvPr>
              <p:cNvSpPr/>
              <p:nvPr/>
            </p:nvSpPr>
            <p:spPr>
              <a:xfrm>
                <a:off x="337682" y="4428575"/>
                <a:ext cx="3686907" cy="668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/>
                  <a:t>=relevance between </a:t>
                </a:r>
                <a:r>
                  <a:rPr lang="en-US" i="1"/>
                  <a:t>h</a:t>
                </a:r>
                <a:r>
                  <a:rPr lang="en-US" baseline="-25000"/>
                  <a:t>i</a:t>
                </a:r>
                <a:r>
                  <a:rPr lang="en-US"/>
                  <a:t> and output</a:t>
                </a:r>
                <a:br>
                  <a:rPr lang="en-US"/>
                </a:br>
                <a:r>
                  <a:rPr lang="en-US"/>
                  <a:t>        </a:t>
                </a:r>
                <a:r>
                  <a:rPr lang="en-US" i="1"/>
                  <a:t>s</a:t>
                </a:r>
                <a:r>
                  <a:rPr lang="en-US" i="1" baseline="-25000"/>
                  <a:t>j-</a:t>
                </a:r>
                <a:r>
                  <a:rPr lang="en-US" baseline="-25000"/>
                  <a:t>1 </a:t>
                </a:r>
                <a:r>
                  <a:rPr lang="en-US"/>
                  <a:t>(before emmiting state </a:t>
                </a:r>
                <a:r>
                  <a:rPr lang="en-US" i="1"/>
                  <a:t>j</a:t>
                </a:r>
                <a:r>
                  <a:rPr lang="en-US"/>
                  <a:t>)</a:t>
                </a:r>
                <a:endParaRPr lang="en-US" baseline="-2500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DF231A-0EBB-CE43-A1C2-1405CDA9F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82" y="4428575"/>
                <a:ext cx="3686907" cy="668645"/>
              </a:xfrm>
              <a:prstGeom prst="rect">
                <a:avLst/>
              </a:prstGeom>
              <a:blipFill>
                <a:blip r:embed="rId4"/>
                <a:stretch>
                  <a:fillRect t="-3704" r="-687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8E30E2-64B8-B44A-8C30-B0B9CAC2C79B}"/>
                  </a:ext>
                </a:extLst>
              </p:cNvPr>
              <p:cNvSpPr/>
              <p:nvPr/>
            </p:nvSpPr>
            <p:spPr>
              <a:xfrm>
                <a:off x="609600" y="5209024"/>
                <a:ext cx="1523559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aseline="-2500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8E30E2-64B8-B44A-8C30-B0B9CAC2C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209024"/>
                <a:ext cx="1523559" cy="764568"/>
              </a:xfrm>
              <a:prstGeom prst="rect">
                <a:avLst/>
              </a:prstGeom>
              <a:blipFill>
                <a:blip r:embed="rId5"/>
                <a:stretch>
                  <a:fillRect l="-19167" t="-119355" b="-16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52DA13E-79CE-3044-B794-F45F8C2F8643}"/>
              </a:ext>
            </a:extLst>
          </p:cNvPr>
          <p:cNvSpPr txBox="1"/>
          <p:nvPr/>
        </p:nvSpPr>
        <p:spPr>
          <a:xfrm>
            <a:off x="2273926" y="5406642"/>
            <a:ext cx="153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vector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9D2DF2-2796-2542-BBD5-5C538687A2A8}"/>
              </a:ext>
            </a:extLst>
          </p:cNvPr>
          <p:cNvSpPr txBox="1">
            <a:spLocks/>
          </p:cNvSpPr>
          <p:nvPr/>
        </p:nvSpPr>
        <p:spPr>
          <a:xfrm>
            <a:off x="0" y="228600"/>
            <a:ext cx="9144000" cy="1049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Attention model: context</a:t>
            </a:r>
          </a:p>
        </p:txBody>
      </p:sp>
    </p:spTree>
    <p:extLst>
      <p:ext uri="{BB962C8B-B14F-4D97-AF65-F5344CB8AC3E}">
        <p14:creationId xmlns:p14="http://schemas.microsoft.com/office/powerpoint/2010/main" val="1197556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5CF5-284C-5D45-847B-B5DC7748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Decoder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A967-5FD2-BB49-B8CA-42F4112A5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38400"/>
            <a:ext cx="5224664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E8522-09D2-FD42-9974-3ACD95C4DB04}"/>
              </a:ext>
            </a:extLst>
          </p:cNvPr>
          <p:cNvSpPr txBox="1"/>
          <p:nvPr/>
        </p:nvSpPr>
        <p:spPr>
          <a:xfrm>
            <a:off x="5943601" y="1905000"/>
            <a:ext cx="2819400" cy="459157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sz="2400"/>
              <a:t>- First, we have a multi-head self-attention layer</a:t>
            </a:r>
          </a:p>
          <a:p>
            <a:r>
              <a:rPr lang="en-US" sz="2400"/>
              <a:t>- Input is all word outputs so far from the transformer</a:t>
            </a:r>
          </a:p>
          <a:p>
            <a:r>
              <a:rPr lang="en-US" sz="2400"/>
              <a:t>- At the beginning, this contains only the [START] token</a:t>
            </a:r>
          </a:p>
          <a:p>
            <a:r>
              <a:rPr lang="en-US" sz="2400"/>
              <a:t>-This first step will look at all input words and weigh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27F2F-6673-964B-9620-4C3DDD59C178}"/>
              </a:ext>
            </a:extLst>
          </p:cNvPr>
          <p:cNvSpPr/>
          <p:nvPr/>
        </p:nvSpPr>
        <p:spPr>
          <a:xfrm>
            <a:off x="685800" y="3048000"/>
            <a:ext cx="12954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68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5CF5-284C-5D45-847B-B5DC7748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Decoder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A967-5FD2-BB49-B8CA-42F4112A5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38400"/>
            <a:ext cx="5224664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E8522-09D2-FD42-9974-3ACD95C4DB04}"/>
              </a:ext>
            </a:extLst>
          </p:cNvPr>
          <p:cNvSpPr txBox="1"/>
          <p:nvPr/>
        </p:nvSpPr>
        <p:spPr>
          <a:xfrm>
            <a:off x="5377064" y="1905000"/>
            <a:ext cx="3385937" cy="45915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400"/>
              <a:t>The self attention is followed by a multi-head Q/KV attention layer</a:t>
            </a:r>
          </a:p>
          <a:p>
            <a:pPr marL="342900" indent="-342900">
              <a:buFontTx/>
              <a:buChar char="-"/>
            </a:pPr>
            <a:r>
              <a:rPr lang="en-US" sz="2400"/>
              <a:t>Query vectors come from the output of previous self-attention layer</a:t>
            </a:r>
          </a:p>
          <a:p>
            <a:pPr marL="342900" indent="-342900">
              <a:buFontTx/>
              <a:buChar char="-"/>
            </a:pPr>
            <a:r>
              <a:rPr lang="en-US" sz="2400"/>
              <a:t>Keys and values come from concatenation of all encoder blocks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27F2F-6673-964B-9620-4C3DDD59C178}"/>
              </a:ext>
            </a:extLst>
          </p:cNvPr>
          <p:cNvSpPr/>
          <p:nvPr/>
        </p:nvSpPr>
        <p:spPr>
          <a:xfrm>
            <a:off x="1752600" y="3048000"/>
            <a:ext cx="12954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86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5CF5-284C-5D45-847B-B5DC7748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Decoder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A967-5FD2-BB49-B8CA-42F4112A5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38400"/>
            <a:ext cx="5224664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7E8522-09D2-FD42-9974-3ACD95C4DB04}"/>
              </a:ext>
            </a:extLst>
          </p:cNvPr>
          <p:cNvSpPr txBox="1"/>
          <p:nvPr/>
        </p:nvSpPr>
        <p:spPr>
          <a:xfrm>
            <a:off x="5943601" y="1905001"/>
            <a:ext cx="2819400" cy="11430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400"/>
              <a:t>Pair of 1x1 convolutions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27F2F-6673-964B-9620-4C3DDD59C178}"/>
              </a:ext>
            </a:extLst>
          </p:cNvPr>
          <p:cNvSpPr/>
          <p:nvPr/>
        </p:nvSpPr>
        <p:spPr>
          <a:xfrm>
            <a:off x="3124200" y="3048000"/>
            <a:ext cx="17526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89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71B4-87E4-9A4B-825F-10AD68E9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2D932E-3CA7-064C-8D65-80C0678A6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0" y="1157277"/>
            <a:ext cx="9099700" cy="3459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3FCB5-91DB-5447-B414-EA82D4F609FA}"/>
              </a:ext>
            </a:extLst>
          </p:cNvPr>
          <p:cNvSpPr txBox="1"/>
          <p:nvPr/>
        </p:nvSpPr>
        <p:spPr>
          <a:xfrm>
            <a:off x="201574" y="4933425"/>
            <a:ext cx="8740851" cy="1619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/>
              <a:t>Key insights:</a:t>
            </a:r>
          </a:p>
          <a:p>
            <a:pPr marL="342900" indent="-342900">
              <a:buFontTx/>
              <a:buChar char="-"/>
            </a:pPr>
            <a:r>
              <a:rPr lang="en-US" sz="2400"/>
              <a:t>Attention does not care whether input is 2 words or 500 words. It can 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1185071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F2F7-0128-0E43-A11E-6DA1163D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Original Transformer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747EDF-1372-AB49-8F59-0B8F5188CC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97" y="1140801"/>
            <a:ext cx="695160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8B0398-6428-884C-AD67-D55FEE066976}"/>
              </a:ext>
            </a:extLst>
          </p:cNvPr>
          <p:cNvSpPr txBox="1"/>
          <p:nvPr/>
        </p:nvSpPr>
        <p:spPr>
          <a:xfrm>
            <a:off x="201574" y="5943600"/>
            <a:ext cx="8740851" cy="609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/>
              <a:t>The original transformer paper had 6 encoders and 6 decoders</a:t>
            </a:r>
          </a:p>
        </p:txBody>
      </p:sp>
    </p:spTree>
    <p:extLst>
      <p:ext uri="{BB962C8B-B14F-4D97-AF65-F5344CB8AC3E}">
        <p14:creationId xmlns:p14="http://schemas.microsoft.com/office/powerpoint/2010/main" val="4277290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2A77-4FC5-6E47-9159-167A005E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6E2BE1-CBB2-6F45-8A10-47302649F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2617"/>
            <a:ext cx="8229600" cy="4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665BD0-3835-9D41-9023-9570DF777113}"/>
              </a:ext>
            </a:extLst>
          </p:cNvPr>
          <p:cNvSpPr/>
          <p:nvPr/>
        </p:nvSpPr>
        <p:spPr>
          <a:xfrm>
            <a:off x="1143000" y="6400896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https://jalammar.github.io/illustrated-transformer/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2971320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41EE5-51AF-EE4A-AB5A-26FD1CB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2589A-969C-A045-B32E-D57398AE6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r>
              <a:rPr lang="en-US"/>
              <a:t>Huge credit to </a:t>
            </a:r>
            <a:r>
              <a:rPr lang="en-US">
                <a:hlinkClick r:id="rId2"/>
              </a:rPr>
              <a:t>https://jalammar.github.io/illustrated-transformer/</a:t>
            </a:r>
            <a:r>
              <a:rPr lang="en-US"/>
              <a:t>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95D996-71BB-CD49-94BF-69FD59B2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8213"/>
            <a:ext cx="9144000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09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A885-F8A8-2D49-8497-A19166E1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1. Embed inputs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14189F-49D9-4742-8F12-FA3DF88729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29600" cy="9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C0D20-FAF2-8447-9791-13A2D2B3C97E}"/>
              </a:ext>
            </a:extLst>
          </p:cNvPr>
          <p:cNvSpPr txBox="1"/>
          <p:nvPr/>
        </p:nvSpPr>
        <p:spPr>
          <a:xfrm>
            <a:off x="2794077" y="3059668"/>
            <a:ext cx="355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example, embedding of size 512</a:t>
            </a:r>
          </a:p>
        </p:txBody>
      </p:sp>
    </p:spTree>
    <p:extLst>
      <p:ext uri="{BB962C8B-B14F-4D97-AF65-F5344CB8AC3E}">
        <p14:creationId xmlns:p14="http://schemas.microsoft.com/office/powerpoint/2010/main" val="1200002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A885-F8A8-2D49-8497-A19166E1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2. Self attention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8B4141A-F2CA-1344-AA8D-86511F788D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46" y="1169633"/>
            <a:ext cx="717430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A4C9CE-BC0B-1743-8102-61C2126A1FDE}"/>
              </a:ext>
            </a:extLst>
          </p:cNvPr>
          <p:cNvSpPr/>
          <p:nvPr/>
        </p:nvSpPr>
        <p:spPr>
          <a:xfrm>
            <a:off x="6477000" y="2007833"/>
            <a:ext cx="1905000" cy="3687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A45EE-252D-DE4C-8978-9C40B53DAAD9}"/>
              </a:ext>
            </a:extLst>
          </p:cNvPr>
          <p:cNvSpPr txBox="1"/>
          <p:nvPr/>
        </p:nvSpPr>
        <p:spPr>
          <a:xfrm>
            <a:off x="3276600" y="58674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learn these matrices. In example, dimensionality of Q/KV (#columns) is smaller than embedding. Rows equal to (maximum) input length</a:t>
            </a:r>
          </a:p>
        </p:txBody>
      </p:sp>
    </p:spTree>
    <p:extLst>
      <p:ext uri="{BB962C8B-B14F-4D97-AF65-F5344CB8AC3E}">
        <p14:creationId xmlns:p14="http://schemas.microsoft.com/office/powerpoint/2010/main" val="1544160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D391-5E20-074F-B8E8-007C1227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2. Self attention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D13E8D-9420-094C-AB72-F895CEEB19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1540663"/>
            <a:ext cx="5334000" cy="506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A91E28-446A-CC4E-A7B0-230C94DBB71F}"/>
              </a:ext>
            </a:extLst>
          </p:cNvPr>
          <p:cNvSpPr txBox="1"/>
          <p:nvPr/>
        </p:nvSpPr>
        <p:spPr>
          <a:xfrm>
            <a:off x="5573486" y="3276600"/>
            <a:ext cx="371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Computing attention for the first word</a:t>
            </a:r>
          </a:p>
        </p:txBody>
      </p:sp>
    </p:spTree>
    <p:extLst>
      <p:ext uri="{BB962C8B-B14F-4D97-AF65-F5344CB8AC3E}">
        <p14:creationId xmlns:p14="http://schemas.microsoft.com/office/powerpoint/2010/main" val="269553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3BD59-D3A1-4545-A48E-D138F4082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72"/>
          <a:stretch/>
        </p:blipFill>
        <p:spPr>
          <a:xfrm>
            <a:off x="4939272" y="1278115"/>
            <a:ext cx="3767325" cy="5552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405CF-BFD5-C44E-B458-AAC737C3370A}"/>
              </a:ext>
            </a:extLst>
          </p:cNvPr>
          <p:cNvSpPr txBox="1"/>
          <p:nvPr/>
        </p:nvSpPr>
        <p:spPr>
          <a:xfrm>
            <a:off x="437403" y="1451359"/>
            <a:ext cx="3645408" cy="75844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/>
              <a:t>Attention weight learning: use additional feedforward network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9D2DF2-2796-2542-BBD5-5C538687A2A8}"/>
              </a:ext>
            </a:extLst>
          </p:cNvPr>
          <p:cNvSpPr txBox="1">
            <a:spLocks/>
          </p:cNvSpPr>
          <p:nvPr/>
        </p:nvSpPr>
        <p:spPr>
          <a:xfrm>
            <a:off x="0" y="228600"/>
            <a:ext cx="9144000" cy="1049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Attention model: attention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E41F0B-AC41-0B43-AE39-1411D8DF2AD3}"/>
                  </a:ext>
                </a:extLst>
              </p:cNvPr>
              <p:cNvSpPr/>
              <p:nvPr/>
            </p:nvSpPr>
            <p:spPr>
              <a:xfrm>
                <a:off x="622406" y="2457917"/>
                <a:ext cx="3870996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/>
                  <a:t>  </a:t>
                </a:r>
              </a:p>
              <a:p>
                <a:pPr algn="ctr"/>
                <a:r>
                  <a:rPr lang="en-US"/>
                  <a:t>(a: alignment function, e: energy score)</a:t>
                </a:r>
                <a:endParaRPr lang="en-US" baseline="-2500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E41F0B-AC41-0B43-AE39-1411D8DF2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06" y="2457917"/>
                <a:ext cx="3870996" cy="688394"/>
              </a:xfrm>
              <a:prstGeom prst="rect">
                <a:avLst/>
              </a:prstGeom>
              <a:blipFill>
                <a:blip r:embed="rId4"/>
                <a:stretch>
                  <a:fillRect l="-654" r="-980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EAE878E-A37E-A24D-A9F8-7D8898FB9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99" t="41938" r="32320" b="29723"/>
          <a:stretch/>
        </p:blipFill>
        <p:spPr>
          <a:xfrm>
            <a:off x="1905000" y="3267681"/>
            <a:ext cx="974632" cy="1573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EC3E91-3AF5-BB47-9958-6CC52AF2A53D}"/>
                  </a:ext>
                </a:extLst>
              </p:cNvPr>
              <p:cNvSpPr/>
              <p:nvPr/>
            </p:nvSpPr>
            <p:spPr>
              <a:xfrm>
                <a:off x="482146" y="4947117"/>
                <a:ext cx="3820340" cy="945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 </a:t>
                </a:r>
              </a:p>
              <a:p>
                <a:pPr algn="ctr"/>
                <a:r>
                  <a:rPr lang="en-US"/>
                  <a:t>distirbution function to convert energy</a:t>
                </a:r>
                <a:br>
                  <a:rPr lang="en-US"/>
                </a:br>
                <a:r>
                  <a:rPr lang="en-US"/>
                  <a:t>into attention weights</a:t>
                </a:r>
                <a:endParaRPr lang="en-US" baseline="-2500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EC3E91-3AF5-BB47-9958-6CC52AF2A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46" y="4947117"/>
                <a:ext cx="3820340" cy="945643"/>
              </a:xfrm>
              <a:prstGeom prst="rect">
                <a:avLst/>
              </a:prstGeom>
              <a:blipFill>
                <a:blip r:embed="rId5"/>
                <a:stretch>
                  <a:fillRect l="-662" r="-993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EDD20F4-CFD8-BC47-BEEC-26CA75A907F5}"/>
              </a:ext>
            </a:extLst>
          </p:cNvPr>
          <p:cNvSpPr txBox="1"/>
          <p:nvPr/>
        </p:nvSpPr>
        <p:spPr>
          <a:xfrm>
            <a:off x="1121616" y="6048759"/>
            <a:ext cx="2541400" cy="352041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/>
              <a:t>Example functions for </a:t>
            </a:r>
            <a:r>
              <a:rPr lang="en-US" i="1"/>
              <a:t>p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8892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D391-5E20-074F-B8E8-007C1227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2. Self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91E28-446A-CC4E-A7B0-230C94DBB71F}"/>
              </a:ext>
            </a:extLst>
          </p:cNvPr>
          <p:cNvSpPr txBox="1"/>
          <p:nvPr/>
        </p:nvSpPr>
        <p:spPr>
          <a:xfrm>
            <a:off x="5181600" y="3678515"/>
            <a:ext cx="371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matrix form, it is is easy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CBBFE2-19DF-EC43-9523-32BF4D379A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399632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53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1AC8-7E4A-B14C-A432-31A805D2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3. Self-attention (2)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90E3966-25A4-7D46-98A9-0CAE5F0FDB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5046"/>
            <a:ext cx="8229600" cy="321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011B41-C3CE-E148-8E64-C4B2A8E87CD7}"/>
              </a:ext>
            </a:extLst>
          </p:cNvPr>
          <p:cNvSpPr txBox="1"/>
          <p:nvPr/>
        </p:nvSpPr>
        <p:spPr>
          <a:xfrm>
            <a:off x="1396315" y="5562600"/>
            <a:ext cx="706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Alignment function known as scaled dot product. Scale is supposed to improve behavior of gradient</a:t>
            </a:r>
          </a:p>
        </p:txBody>
      </p:sp>
    </p:spTree>
    <p:extLst>
      <p:ext uri="{BB962C8B-B14F-4D97-AF65-F5344CB8AC3E}">
        <p14:creationId xmlns:p14="http://schemas.microsoft.com/office/powerpoint/2010/main" val="206366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4C57-1509-3245-8E84-AD4215C5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3. With many heads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6270050-7CAF-CB41-BDE6-8639D69B61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9" y="1600200"/>
            <a:ext cx="766022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991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E2215-4110-F84B-ABA8-D2209877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53C248F-39E7-B14B-9DDB-56A30F9865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53" y="1600200"/>
            <a:ext cx="46368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8DC2-46E2-EE48-B341-D95630B4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4.  Pass through all encoders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D8DDF70-E035-B344-B03F-E06C02E91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9" r="50000"/>
          <a:stretch/>
        </p:blipFill>
        <p:spPr bwMode="auto">
          <a:xfrm>
            <a:off x="381000" y="1295400"/>
            <a:ext cx="4572000" cy="486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A2E1E-6D65-0743-BE70-5B4A0255D1EB}"/>
              </a:ext>
            </a:extLst>
          </p:cNvPr>
          <p:cNvSpPr txBox="1"/>
          <p:nvPr/>
        </p:nvSpPr>
        <p:spPr>
          <a:xfrm>
            <a:off x="5181600" y="2667000"/>
            <a:ext cx="37338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Output of previous encoder is used</a:t>
            </a:r>
            <a:br>
              <a:rPr lang="en-US" sz="3200"/>
            </a:br>
            <a:r>
              <a:rPr lang="en-US" sz="3200"/>
              <a:t>as input to next encoder</a:t>
            </a:r>
          </a:p>
        </p:txBody>
      </p:sp>
    </p:spTree>
    <p:extLst>
      <p:ext uri="{BB962C8B-B14F-4D97-AF65-F5344CB8AC3E}">
        <p14:creationId xmlns:p14="http://schemas.microsoft.com/office/powerpoint/2010/main" val="900980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65E0D-1C57-4E40-9A1E-D9E791A9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5. Decode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0CE627B-2634-F445-9C00-AE37A44FB0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65" y="1600200"/>
            <a:ext cx="796546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703150-9741-3049-BB52-D88E8CF1F381}"/>
              </a:ext>
            </a:extLst>
          </p:cNvPr>
          <p:cNvSpPr/>
          <p:nvPr/>
        </p:nvSpPr>
        <p:spPr>
          <a:xfrm>
            <a:off x="4953000" y="4876800"/>
            <a:ext cx="3601734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CB23D-F3F5-5249-ABAE-9CA1330FBDA0}"/>
              </a:ext>
            </a:extLst>
          </p:cNvPr>
          <p:cNvSpPr txBox="1"/>
          <p:nvPr/>
        </p:nvSpPr>
        <p:spPr>
          <a:xfrm>
            <a:off x="5104922" y="6049234"/>
            <a:ext cx="329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Masked multi-head self attention</a:t>
            </a:r>
            <a:br>
              <a:rPr lang="en-US"/>
            </a:br>
            <a:r>
              <a:rPr lang="en-US"/>
              <a:t>(“masks” inputs for predictions)</a:t>
            </a:r>
          </a:p>
        </p:txBody>
      </p:sp>
    </p:spTree>
    <p:extLst>
      <p:ext uri="{BB962C8B-B14F-4D97-AF65-F5344CB8AC3E}">
        <p14:creationId xmlns:p14="http://schemas.microsoft.com/office/powerpoint/2010/main" val="3092278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77AE-095D-D745-9798-57FF98E6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Animation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66AE5E-C9C9-4640-AC5E-E1A5B19BA1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2617"/>
            <a:ext cx="8229600" cy="4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247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662E-6E46-4B4E-97C2-2D43670A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E2B223-FFCE-AE41-8138-1DBF415E4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13" y="1600200"/>
            <a:ext cx="803157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07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D937-9EC1-3241-A082-D83C1B4E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68E8A-5365-2D42-94C7-64624140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</p:spPr>
        <p:txBody>
          <a:bodyPr/>
          <a:lstStyle/>
          <a:p>
            <a:r>
              <a:rPr lang="en-US"/>
              <a:t>The general structure of the model can be used for many tasks</a:t>
            </a:r>
          </a:p>
          <a:p>
            <a:r>
              <a:rPr lang="en-US"/>
              <a:t>Bidirectional Encoder Representations from Transformers (BERT) (Devlin et al. 2019) is one such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6323B-C5E3-124B-9740-3068289F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76" y="4267201"/>
            <a:ext cx="8101448" cy="2438396"/>
          </a:xfrm>
          <a:prstGeom prst="rect">
            <a:avLst/>
          </a:prstGeom>
        </p:spPr>
      </p:pic>
      <p:pic>
        <p:nvPicPr>
          <p:cNvPr id="14338" name="Picture 2" descr="Bert (@bertsesame) | Twitter">
            <a:extLst>
              <a:ext uri="{FF2B5EF4-FFF2-40B4-BE49-F238E27FC236}">
                <a16:creationId xmlns:a16="http://schemas.microsoft.com/office/drawing/2014/main" id="{D4E4F5F4-6594-2344-A696-51B72DE9B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600201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58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D937-9EC1-3241-A082-D83C1B4E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68E8A-5365-2D42-94C7-64624140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28999"/>
          </a:xfrm>
        </p:spPr>
        <p:txBody>
          <a:bodyPr>
            <a:noAutofit/>
          </a:bodyPr>
          <a:lstStyle/>
          <a:p>
            <a:r>
              <a:rPr lang="en-US" sz="2800"/>
              <a:t>The general structure of the model can be used for many tasks</a:t>
            </a:r>
          </a:p>
          <a:p>
            <a:r>
              <a:rPr lang="en-US" sz="2800"/>
              <a:t>Bidirectional Encoder Representations from Transformers (BERT) (Devlin et al. 2019) is one such model</a:t>
            </a:r>
          </a:p>
          <a:p>
            <a:r>
              <a:rPr lang="en-US" sz="2800"/>
              <a:t>Entire architecture is based on encoders. Because of self-attention, it pays attention to both 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6323B-C5E3-124B-9740-3068289F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09" y="5029200"/>
            <a:ext cx="5048782" cy="151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3BD59-D3A1-4545-A48E-D138F4082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72"/>
          <a:stretch/>
        </p:blipFill>
        <p:spPr>
          <a:xfrm>
            <a:off x="4939272" y="1278115"/>
            <a:ext cx="3767325" cy="5552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405CF-BFD5-C44E-B458-AAC737C3370A}"/>
              </a:ext>
            </a:extLst>
          </p:cNvPr>
          <p:cNvSpPr txBox="1"/>
          <p:nvPr/>
        </p:nvSpPr>
        <p:spPr>
          <a:xfrm>
            <a:off x="437403" y="1451359"/>
            <a:ext cx="3645408" cy="75844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/>
              <a:t>Attention weight learning: use additional feedforward network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9D2DF2-2796-2542-BBD5-5C538687A2A8}"/>
              </a:ext>
            </a:extLst>
          </p:cNvPr>
          <p:cNvSpPr txBox="1">
            <a:spLocks/>
          </p:cNvSpPr>
          <p:nvPr/>
        </p:nvSpPr>
        <p:spPr>
          <a:xfrm>
            <a:off x="0" y="228600"/>
            <a:ext cx="9144000" cy="1049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Attention model: attention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E41F0B-AC41-0B43-AE39-1411D8DF2AD3}"/>
                  </a:ext>
                </a:extLst>
              </p:cNvPr>
              <p:cNvSpPr/>
              <p:nvPr/>
            </p:nvSpPr>
            <p:spPr>
              <a:xfrm>
                <a:off x="622406" y="2457917"/>
                <a:ext cx="3870996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/>
                  <a:t>  </a:t>
                </a:r>
              </a:p>
              <a:p>
                <a:pPr algn="ctr"/>
                <a:r>
                  <a:rPr lang="en-US"/>
                  <a:t>(a: alignment function, e: energy score)</a:t>
                </a:r>
                <a:endParaRPr lang="en-US" baseline="-2500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E41F0B-AC41-0B43-AE39-1411D8DF2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06" y="2457917"/>
                <a:ext cx="3870996" cy="688394"/>
              </a:xfrm>
              <a:prstGeom prst="rect">
                <a:avLst/>
              </a:prstGeom>
              <a:blipFill>
                <a:blip r:embed="rId4"/>
                <a:stretch>
                  <a:fillRect l="-654" r="-980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EAE878E-A37E-A24D-A9F8-7D8898FB9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99" t="41938" r="32320" b="29723"/>
          <a:stretch/>
        </p:blipFill>
        <p:spPr>
          <a:xfrm>
            <a:off x="1905000" y="3267681"/>
            <a:ext cx="974632" cy="1573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EC3E91-3AF5-BB47-9958-6CC52AF2A53D}"/>
                  </a:ext>
                </a:extLst>
              </p:cNvPr>
              <p:cNvSpPr/>
              <p:nvPr/>
            </p:nvSpPr>
            <p:spPr>
              <a:xfrm>
                <a:off x="482146" y="4947117"/>
                <a:ext cx="3820340" cy="945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 </a:t>
                </a:r>
              </a:p>
              <a:p>
                <a:pPr algn="ctr"/>
                <a:r>
                  <a:rPr lang="en-US"/>
                  <a:t>distirbution function to convert energy</a:t>
                </a:r>
                <a:br>
                  <a:rPr lang="en-US"/>
                </a:br>
                <a:r>
                  <a:rPr lang="en-US"/>
                  <a:t>into attention weights</a:t>
                </a:r>
                <a:endParaRPr lang="en-US" baseline="-2500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FEC3E91-3AF5-BB47-9958-6CC52AF2A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46" y="4947117"/>
                <a:ext cx="3820340" cy="945643"/>
              </a:xfrm>
              <a:prstGeom prst="rect">
                <a:avLst/>
              </a:prstGeom>
              <a:blipFill>
                <a:blip r:embed="rId5"/>
                <a:stretch>
                  <a:fillRect l="-662" r="-993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2F41D31-E318-B045-8A4D-CD2C4B839EFD}"/>
              </a:ext>
            </a:extLst>
          </p:cNvPr>
          <p:cNvSpPr txBox="1"/>
          <p:nvPr/>
        </p:nvSpPr>
        <p:spPr>
          <a:xfrm>
            <a:off x="530620" y="6048760"/>
            <a:ext cx="4054568" cy="6883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/>
              <a:t>Because </a:t>
            </a:r>
            <a:r>
              <a:rPr lang="en-US" i="1"/>
              <a:t>p</a:t>
            </a:r>
            <a:r>
              <a:rPr lang="en-US"/>
              <a:t> and </a:t>
            </a:r>
            <a:r>
              <a:rPr lang="en-US" i="1"/>
              <a:t>a</a:t>
            </a:r>
            <a:r>
              <a:rPr lang="en-US"/>
              <a:t> are differentiable, we can learn those parameters</a:t>
            </a:r>
          </a:p>
        </p:txBody>
      </p:sp>
    </p:spTree>
    <p:extLst>
      <p:ext uri="{BB962C8B-B14F-4D97-AF65-F5344CB8AC3E}">
        <p14:creationId xmlns:p14="http://schemas.microsoft.com/office/powerpoint/2010/main" val="3112877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ACE0-1C35-264B-98EF-0F1F79E6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Applications: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067FF-65B2-D846-8E58-4D5FE4DD4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BERT is a “large” model with 340 million parameters</a:t>
            </a:r>
          </a:p>
          <a:p>
            <a:r>
              <a:rPr lang="en-US"/>
              <a:t>It was trained on Wikipedia and 10,000 books</a:t>
            </a:r>
          </a:p>
          <a:p>
            <a:r>
              <a:rPr lang="en-US"/>
              <a:t>It was trained on two tasks</a:t>
            </a:r>
          </a:p>
          <a:p>
            <a:pPr lvl="1"/>
            <a:r>
              <a:rPr lang="en-US"/>
              <a:t>Next sentence prediction: give two sentences at once separated by a special token and determine whether they go together</a:t>
            </a:r>
          </a:p>
          <a:p>
            <a:pPr lvl="1"/>
            <a:r>
              <a:rPr lang="en-US" i="1"/>
              <a:t>Cloze</a:t>
            </a:r>
            <a:r>
              <a:rPr lang="en-US"/>
              <a:t> </a:t>
            </a:r>
            <a:r>
              <a:rPr lang="en-US" i="1"/>
              <a:t>task</a:t>
            </a:r>
            <a:r>
              <a:rPr lang="en-US"/>
              <a:t>: predict word missing in a masked sentence</a:t>
            </a:r>
            <a:endParaRPr lang="en-US" i="1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46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0947-A536-724B-B150-6BD097B5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Applications: BERT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F3B56E-0C44-C848-8135-A91BD60B7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32921"/>
            <a:ext cx="8229600" cy="30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17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FCEAE-F29D-2A43-A04E-F57E1BF5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Transfer learning with BERT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5C5F43-6D7E-E245-8327-514664B36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00397"/>
            <a:ext cx="8229600" cy="2325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334B2-12B9-0943-B6F3-955B94401F37}"/>
              </a:ext>
            </a:extLst>
          </p:cNvPr>
          <p:cNvSpPr txBox="1"/>
          <p:nvPr/>
        </p:nvSpPr>
        <p:spPr>
          <a:xfrm>
            <a:off x="446903" y="5662232"/>
            <a:ext cx="8239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https://colab.research.google.com/github/daniel-acuna/applied_deep_learning/blob/master/Transformers/sentiment_analysis_with_BERT.ipynb</a:t>
            </a:r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57438-5BE1-204F-8148-B7A194E98E80}"/>
              </a:ext>
            </a:extLst>
          </p:cNvPr>
          <p:cNvSpPr txBox="1"/>
          <p:nvPr/>
        </p:nvSpPr>
        <p:spPr>
          <a:xfrm>
            <a:off x="593124" y="532576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Activity #1</a:t>
            </a:r>
          </a:p>
        </p:txBody>
      </p:sp>
    </p:spTree>
    <p:extLst>
      <p:ext uri="{BB962C8B-B14F-4D97-AF65-F5344CB8AC3E}">
        <p14:creationId xmlns:p14="http://schemas.microsoft.com/office/powerpoint/2010/main" val="339137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07E7-5B45-5644-A5FC-A5626D3F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GPT-2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F2B29-224A-8D4A-9592-AD2EFFCE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We can use a sequence of decoder blocks to generate new text</a:t>
            </a:r>
          </a:p>
          <a:p>
            <a:r>
              <a:rPr lang="en-US"/>
              <a:t>We only have decoder, and therefore, we don’t have Q/KV multi-head</a:t>
            </a:r>
          </a:p>
          <a:p>
            <a:r>
              <a:rPr lang="en-US"/>
              <a:t>Generative Pre-training model 2 GPT-2 (Radford et al., 2019)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A79EE-3685-374A-80B1-B0E62DE3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05207"/>
            <a:ext cx="8077200" cy="35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2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F1E6-0F04-434A-BB45-7F391CD0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GPT-2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0B6B-C2EE-524C-A90A-33737E003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512 tokens as input through 48 decoder layers with 12 attention heads in each produces 1.5 billion parameters</a:t>
            </a:r>
          </a:p>
          <a:p>
            <a:r>
              <a:rPr lang="en-US"/>
              <a:t>GPT-3 has 2,048 tokens at a time, 96 decoder layers, 96 attention heads in each layer: 175 billion parameters (Brown et al., 2020)</a:t>
            </a:r>
          </a:p>
          <a:p>
            <a:r>
              <a:rPr lang="en-US"/>
              <a:t>Training GPT-3 would take 355 GPU years and cost US$4.6 million</a:t>
            </a:r>
          </a:p>
        </p:txBody>
      </p:sp>
    </p:spTree>
    <p:extLst>
      <p:ext uri="{BB962C8B-B14F-4D97-AF65-F5344CB8AC3E}">
        <p14:creationId xmlns:p14="http://schemas.microsoft.com/office/powerpoint/2010/main" val="988728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9F3F-2A8C-6442-83EF-D142649C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meaning of life: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9A038-8C3A-0845-84B0-EA770805C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81400"/>
          </a:xfrm>
        </p:spPr>
        <p:txBody>
          <a:bodyPr>
            <a:normAutofit/>
          </a:bodyPr>
          <a:lstStyle/>
          <a:p>
            <a:r>
              <a:rPr lang="en-US"/>
              <a:t>Text generation: we want to find w[1:t] to maximize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But this is too complicated (exponential space)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5E73F-4E29-F442-B236-21E143E7C870}"/>
              </a:ext>
            </a:extLst>
          </p:cNvPr>
          <p:cNvSpPr/>
          <p:nvPr/>
        </p:nvSpPr>
        <p:spPr>
          <a:xfrm>
            <a:off x="434546" y="6461895"/>
            <a:ext cx="4487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https://huggingface.co/blog/how-to-generate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96AD4-5BA4-B44F-A784-BFF1C12D1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39" y="3044181"/>
            <a:ext cx="6324600" cy="100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0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9F3F-2A8C-6442-83EF-D142649C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generation: greedy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9A038-8C3A-0845-84B0-EA770805C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/>
              <a:t>Greedy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5E73F-4E29-F442-B236-21E143E7C870}"/>
              </a:ext>
            </a:extLst>
          </p:cNvPr>
          <p:cNvSpPr/>
          <p:nvPr/>
        </p:nvSpPr>
        <p:spPr>
          <a:xfrm>
            <a:off x="434546" y="6461895"/>
            <a:ext cx="4487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https://huggingface.co/blog/how-to-generate</a:t>
            </a:r>
          </a:p>
        </p:txBody>
      </p:sp>
      <p:pic>
        <p:nvPicPr>
          <p:cNvPr id="16386" name="Picture 2" descr="greedy search">
            <a:extLst>
              <a:ext uri="{FF2B5EF4-FFF2-40B4-BE49-F238E27FC236}">
                <a16:creationId xmlns:a16="http://schemas.microsoft.com/office/drawing/2014/main" id="{64C6FED0-229C-2F4B-BBC4-AB61DCDD7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69837"/>
            <a:ext cx="4826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44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9F3F-2A8C-6442-83EF-D142649C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generation: beam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9A038-8C3A-0845-84B0-EA770805C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/>
              <a:t>Beam search: keep some alternatives around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5E73F-4E29-F442-B236-21E143E7C870}"/>
              </a:ext>
            </a:extLst>
          </p:cNvPr>
          <p:cNvSpPr/>
          <p:nvPr/>
        </p:nvSpPr>
        <p:spPr>
          <a:xfrm>
            <a:off x="434546" y="6461895"/>
            <a:ext cx="4487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https://huggingface.co/blog/how-to-generate</a:t>
            </a:r>
          </a:p>
        </p:txBody>
      </p:sp>
      <p:pic>
        <p:nvPicPr>
          <p:cNvPr id="16388" name="Picture 4" descr="beam search">
            <a:extLst>
              <a:ext uri="{FF2B5EF4-FFF2-40B4-BE49-F238E27FC236}">
                <a16:creationId xmlns:a16="http://schemas.microsoft.com/office/drawing/2014/main" id="{7831A2DF-8EF9-A944-907C-9D2271E2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45" y="2331994"/>
            <a:ext cx="480291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913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F0B8-F01B-1C40-B6FC-C8701BAD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generation: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CE447-F0F3-7946-8600-440C2CC7D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Sampling: we could instead just sample from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A9880-E8C8-8940-822C-81988E175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39" y="3044181"/>
            <a:ext cx="6324600" cy="10084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13900E-8880-7840-8B45-E2B012B5AAA0}"/>
              </a:ext>
            </a:extLst>
          </p:cNvPr>
          <p:cNvSpPr/>
          <p:nvPr/>
        </p:nvSpPr>
        <p:spPr>
          <a:xfrm>
            <a:off x="3657600" y="3129320"/>
            <a:ext cx="22098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46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198C-78A9-B94E-AA81-A76EED99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generation: sampling with temp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A348-24C4-4140-901C-F544FE61F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38200"/>
          </a:xfrm>
        </p:spPr>
        <p:txBody>
          <a:bodyPr/>
          <a:lstStyle/>
          <a:p>
            <a:r>
              <a:rPr lang="en-US"/>
              <a:t>If we modify the probability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10C638-FD4E-6F4B-A328-FBE0A1941209}"/>
                  </a:ext>
                </a:extLst>
              </p:cNvPr>
              <p:cNvSpPr txBox="1"/>
              <p:nvPr/>
            </p:nvSpPr>
            <p:spPr>
              <a:xfrm>
                <a:off x="2286000" y="2642346"/>
                <a:ext cx="5053050" cy="510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10C638-FD4E-6F4B-A328-FBE0A1941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642346"/>
                <a:ext cx="5053050" cy="510909"/>
              </a:xfrm>
              <a:prstGeom prst="rect">
                <a:avLst/>
              </a:prstGeom>
              <a:blipFill>
                <a:blip r:embed="rId2"/>
                <a:stretch>
                  <a:fillRect l="-1508" t="-1428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6385D5B-AE92-064D-8F65-491EDC1EE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715043"/>
            <a:ext cx="3683000" cy="22098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6FEB3E7-BC23-5D49-A6BF-067EE3661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95" y="3429000"/>
            <a:ext cx="3977805" cy="314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2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3BD59-D3A1-4545-A48E-D138F4082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72"/>
          <a:stretch/>
        </p:blipFill>
        <p:spPr>
          <a:xfrm>
            <a:off x="4939272" y="1278115"/>
            <a:ext cx="3767325" cy="555270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59D2DF2-2796-2542-BBD5-5C538687A2A8}"/>
              </a:ext>
            </a:extLst>
          </p:cNvPr>
          <p:cNvSpPr txBox="1">
            <a:spLocks/>
          </p:cNvSpPr>
          <p:nvPr/>
        </p:nvSpPr>
        <p:spPr>
          <a:xfrm>
            <a:off x="0" y="228600"/>
            <a:ext cx="9144000" cy="10495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Attention model: math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0AE549-1D8A-624C-9FB9-6A02A7B4F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3" y="2133600"/>
            <a:ext cx="4157474" cy="3333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5AABD9-4741-614E-A356-F1C750B54E0C}"/>
              </a:ext>
            </a:extLst>
          </p:cNvPr>
          <p:cNvSpPr/>
          <p:nvPr/>
        </p:nvSpPr>
        <p:spPr>
          <a:xfrm>
            <a:off x="1307941" y="5867400"/>
            <a:ext cx="2387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(Chaudhari et al., 2021)</a:t>
            </a:r>
          </a:p>
        </p:txBody>
      </p:sp>
    </p:spTree>
    <p:extLst>
      <p:ext uri="{BB962C8B-B14F-4D97-AF65-F5344CB8AC3E}">
        <p14:creationId xmlns:p14="http://schemas.microsoft.com/office/powerpoint/2010/main" val="12848527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23F20-2694-7641-BFDC-2DA58E90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meaning of life?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1065-0BE0-ED43-BF44-3F95490E09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305800" cy="314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Activity #2</a:t>
            </a:r>
          </a:p>
          <a:p>
            <a:pPr marL="0" indent="0">
              <a:buNone/>
            </a:pPr>
            <a:br>
              <a:rPr lang="en-US"/>
            </a:br>
            <a:r>
              <a:rPr lang="en-US">
                <a:hlinkClick r:id="rId2"/>
              </a:rPr>
              <a:t>https://colab.research.google.com/github/daniel-acuna/applied_deep_learning/blob/master/Transformers/GPT_2_text_generation.ipynb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8735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00E7-C3D1-8D4D-BCF1-65BD4003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5E392-7B6C-E043-8FD0-9A1855514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Transformers have revolutionalized NLP</a:t>
            </a:r>
          </a:p>
          <a:p>
            <a:r>
              <a:rPr lang="en-US"/>
              <a:t>They are fast and can capture complex relationship between inputs and outputs</a:t>
            </a:r>
          </a:p>
          <a:p>
            <a:r>
              <a:rPr lang="en-US"/>
              <a:t>However, they have many more parameters compared to LSTM</a:t>
            </a:r>
          </a:p>
          <a:p>
            <a:r>
              <a:rPr lang="en-US"/>
              <a:t>They need vast datasets to be trained</a:t>
            </a:r>
          </a:p>
        </p:txBody>
      </p:sp>
    </p:spTree>
    <p:extLst>
      <p:ext uri="{BB962C8B-B14F-4D97-AF65-F5344CB8AC3E}">
        <p14:creationId xmlns:p14="http://schemas.microsoft.com/office/powerpoint/2010/main" val="248849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F9A2-DDCA-A049-83A8-E2089320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 attention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91170D-FF61-B442-8BDC-6A52E7CEA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683" y="1600200"/>
            <a:ext cx="554063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169D-426A-5548-82E3-24BA5629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Q/KV attention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BAA445-05DF-6A48-AAF0-C4801BACC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499" y="1600200"/>
            <a:ext cx="623900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1E31-1419-4742-936E-046E2042C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Multi-head attention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6E61D9-B490-A94A-9AB0-8494B9E88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598" y="1600200"/>
            <a:ext cx="527480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37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81DE1BD1AF764A8CECBD89F6453A1D" ma:contentTypeVersion="9" ma:contentTypeDescription="Create a new document." ma:contentTypeScope="" ma:versionID="a4707a794229cfab4d80e2d41f1a3330">
  <xsd:schema xmlns:xsd="http://www.w3.org/2001/XMLSchema" xmlns:xs="http://www.w3.org/2001/XMLSchema" xmlns:p="http://schemas.microsoft.com/office/2006/metadata/properties" xmlns:ns3="549ee5c3-5221-4b35-8392-cb2435dc6ff4" targetNamespace="http://schemas.microsoft.com/office/2006/metadata/properties" ma:root="true" ma:fieldsID="c5d1389a447a3509d25c9aa5ab3d86b3" ns3:_="">
    <xsd:import namespace="549ee5c3-5221-4b35-8392-cb2435dc6f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ee5c3-5221-4b35-8392-cb2435dc6f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163AB1-076F-43F8-91C9-C2E5B28BB3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5CD719-395E-4463-A302-9F33D8DF3C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9ee5c3-5221-4b35-8392-cb2435dc6f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621171-5301-482B-B993-80F654819E29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549ee5c3-5221-4b35-8392-cb2435dc6ff4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48217</TotalTime>
  <Words>1735</Words>
  <Application>Microsoft Macintosh PowerPoint</Application>
  <PresentationFormat>On-screen Show (4:3)</PresentationFormat>
  <Paragraphs>234</Paragraphs>
  <Slides>61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Franklin Gothic Medium</vt:lpstr>
      <vt:lpstr>Office Theme</vt:lpstr>
      <vt:lpstr>Transformers  Unit 10  Daniel Acuna acuna.io</vt:lpstr>
      <vt:lpstr>Review of attention</vt:lpstr>
      <vt:lpstr>PowerPoint Presentation</vt:lpstr>
      <vt:lpstr>PowerPoint Presentation</vt:lpstr>
      <vt:lpstr>PowerPoint Presentation</vt:lpstr>
      <vt:lpstr>PowerPoint Presentation</vt:lpstr>
      <vt:lpstr>Self attention</vt:lpstr>
      <vt:lpstr>Q/KV attention</vt:lpstr>
      <vt:lpstr>Multi-head attention</vt:lpstr>
      <vt:lpstr>Notation in the book</vt:lpstr>
      <vt:lpstr>Transformers: motivations</vt:lpstr>
      <vt:lpstr>Transformers</vt:lpstr>
      <vt:lpstr>Skip connections</vt:lpstr>
      <vt:lpstr>Normal-add</vt:lpstr>
      <vt:lpstr>Position encoding</vt:lpstr>
      <vt:lpstr>Positional encoding (2)</vt:lpstr>
      <vt:lpstr>Positional encoding (3)</vt:lpstr>
      <vt:lpstr>Positional encoding (3)</vt:lpstr>
      <vt:lpstr>The transformer</vt:lpstr>
      <vt:lpstr>The transformer</vt:lpstr>
      <vt:lpstr>Positional encoding from paper</vt:lpstr>
      <vt:lpstr>1x1 convolutions</vt:lpstr>
      <vt:lpstr>1x1 convolutions</vt:lpstr>
      <vt:lpstr>1x1 convolutions</vt:lpstr>
      <vt:lpstr>1x1 convolutions</vt:lpstr>
      <vt:lpstr>1x1 convolutions</vt:lpstr>
      <vt:lpstr>1x1 convolutions</vt:lpstr>
      <vt:lpstr>Encoder block</vt:lpstr>
      <vt:lpstr>Encoder block</vt:lpstr>
      <vt:lpstr>Decoder block</vt:lpstr>
      <vt:lpstr>Decoder block</vt:lpstr>
      <vt:lpstr>Decoder block</vt:lpstr>
      <vt:lpstr>Putting it all together</vt:lpstr>
      <vt:lpstr>The Original Transformer</vt:lpstr>
      <vt:lpstr>Example</vt:lpstr>
      <vt:lpstr>Illustrated example</vt:lpstr>
      <vt:lpstr>Step 1. Embed inputs</vt:lpstr>
      <vt:lpstr>Step 2. Self attention</vt:lpstr>
      <vt:lpstr>Step 2. Self attention</vt:lpstr>
      <vt:lpstr>Step 2. Self attention</vt:lpstr>
      <vt:lpstr>Step 3. Self-attention (2)</vt:lpstr>
      <vt:lpstr>Step 3. With many heads</vt:lpstr>
      <vt:lpstr>Example</vt:lpstr>
      <vt:lpstr>Step 4.  Pass through all encoders</vt:lpstr>
      <vt:lpstr>Step 5. Decode</vt:lpstr>
      <vt:lpstr>Animation</vt:lpstr>
      <vt:lpstr>Example</vt:lpstr>
      <vt:lpstr>Applications</vt:lpstr>
      <vt:lpstr>Applications: BERT</vt:lpstr>
      <vt:lpstr>Applications: BERT</vt:lpstr>
      <vt:lpstr>Applications: BERT</vt:lpstr>
      <vt:lpstr>Transfer learning with BERT</vt:lpstr>
      <vt:lpstr>GPT-2</vt:lpstr>
      <vt:lpstr>GPT-2 (2)</vt:lpstr>
      <vt:lpstr>The meaning of life: revisited</vt:lpstr>
      <vt:lpstr>Text generation: greedy</vt:lpstr>
      <vt:lpstr>Text generation: beam search</vt:lpstr>
      <vt:lpstr>Text generation: sampling</vt:lpstr>
      <vt:lpstr>Text generation: sampling with temp</vt:lpstr>
      <vt:lpstr>What is the meaning of life?</vt:lpstr>
      <vt:lpstr>Conclusion</vt:lpstr>
    </vt:vector>
  </TitlesOfParts>
  <Company>Syracuse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Peggy M Brown</dc:creator>
  <cp:lastModifiedBy>Daniel E. Acuna</cp:lastModifiedBy>
  <cp:revision>549</cp:revision>
  <cp:lastPrinted>2019-12-05T13:26:22Z</cp:lastPrinted>
  <dcterms:created xsi:type="dcterms:W3CDTF">2013-01-23T22:13:02Z</dcterms:created>
  <dcterms:modified xsi:type="dcterms:W3CDTF">2022-09-29T03:59:25Z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0x0101002481DE1BD1AF764A8CECBD89F6453A1D</vt:lpwstr>
  </property>
</Properties>
</file>